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3.jpeg" ContentType="image/jpeg"/>
  <Override PartName="/ppt/media/image14.png" ContentType="image/png"/>
  <Override PartName="/ppt/media/image12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bg-BG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bg-BG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bg-BG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bg-BG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bg-BG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bg-BG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bg-BG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bg-BG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bg-BG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bg-BG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2332E3BA-2CB6-4DB2-AEDC-14C9C48A237B}" type="slidenum">
              <a:rPr b="0" lang="bg-BG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bg-BG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1100" spc="-1" strike="noStrike">
                <a:solidFill>
                  <a:srgbClr val="000000"/>
                </a:solidFill>
                <a:latin typeface="Arial"/>
              </a:rPr>
              <a:t>Status Quo:</a:t>
            </a:r>
            <a:endParaRPr b="0" lang="bg-BG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1100" spc="-1" strike="noStrike">
                <a:solidFill>
                  <a:srgbClr val="000000"/>
                </a:solidFill>
                <a:latin typeface="Arial"/>
              </a:rPr>
              <a:t>В днешно време дейности, изисквайки обхождането на горски пътеки, се извършват от хора. Това създава ненужни разходи (заплати, осигуровки, екипировка).</a:t>
            </a:r>
            <a:endParaRPr b="0" lang="bg-BG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1100" spc="-1" strike="noStrike">
                <a:solidFill>
                  <a:srgbClr val="000000"/>
                </a:solidFill>
                <a:latin typeface="Arial"/>
              </a:rPr>
              <a:t>конкуренция –&gt; няма</a:t>
            </a:r>
            <a:endParaRPr b="0" lang="bg-BG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1100" spc="-1" strike="noStrike">
                <a:solidFill>
                  <a:srgbClr val="000000"/>
                </a:solidFill>
                <a:latin typeface="Arial"/>
              </a:rPr>
              <a:t>Това е четириногият робот Dingo, разработен о</a:t>
            </a:r>
            <a:r>
              <a:rPr b="0" lang="bg" sz="1100" spc="-1" strike="noStrike">
                <a:solidFill>
                  <a:schemeClr val="dk1"/>
                </a:solidFill>
                <a:latin typeface="Arial"/>
              </a:rPr>
              <a:t>т </a:t>
            </a:r>
            <a:r>
              <a:rPr b="0" lang="bg" sz="1050" spc="-1" strike="noStrike">
                <a:solidFill>
                  <a:schemeClr val="dk1"/>
                </a:solidFill>
                <a:latin typeface="Roboto"/>
                <a:ea typeface="Roboto"/>
              </a:rPr>
              <a:t>Alexander Calvert &amp; Nathan Ferguson</a:t>
            </a:r>
            <a:r>
              <a:rPr b="0" lang="bg" sz="1100" spc="-1" strike="noStrike">
                <a:solidFill>
                  <a:schemeClr val="dk1"/>
                </a:solidFill>
                <a:latin typeface="Roboto"/>
                <a:ea typeface="Roboto"/>
              </a:rPr>
              <a:t>. Създаден </a:t>
            </a:r>
            <a:r>
              <a:rPr b="0" lang="bg" sz="1100" spc="-1" strike="noStrike">
                <a:solidFill>
                  <a:srgbClr val="000000"/>
                </a:solidFill>
                <a:latin typeface="Roboto"/>
                <a:ea typeface="Roboto"/>
              </a:rPr>
              <a:t>с цел, ползване от други изследователи, роботът може да се движи в градска среда управляван от човек, с помощта на контролер. За целите на моя проект роботът трябва да бъде адаптиран към горските условия (сняг, кал, хлъзгане)</a:t>
            </a:r>
            <a:endParaRPr b="0" lang="bg-BG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1100" spc="-1" strike="noStrike">
                <a:solidFill>
                  <a:srgbClr val="000000"/>
                </a:solidFill>
                <a:latin typeface="Arial"/>
              </a:rPr>
              <a:t>Може да се сложи 3D снимка за по-добра визуализация</a:t>
            </a:r>
            <a:endParaRPr b="0" lang="bg-BG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1100" spc="-1" strike="noStrike">
                <a:solidFill>
                  <a:srgbClr val="000000"/>
                </a:solidFill>
                <a:latin typeface="Arial"/>
              </a:rPr>
              <a:t>3-оси на движение, позволяват свободно движение</a:t>
            </a:r>
            <a:endParaRPr b="0" lang="bg-BG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1100" spc="-1" strike="noStrike">
                <a:solidFill>
                  <a:srgbClr val="000000"/>
                </a:solidFill>
                <a:latin typeface="Arial"/>
              </a:rPr>
              <a:t>Избрах този начин на движение, защото горският терен е неравен</a:t>
            </a:r>
            <a:endParaRPr b="0" lang="bg-BG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822E15F-326E-4654-89E6-9A91AE29910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49E13F-BB1F-454E-A706-4D8CE6C8182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4F7C17B-3C3F-4A58-9B81-6770C0A6CFE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312FF7-404B-4BFB-B9D1-1384416A6D17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910C2E-43D6-44E1-B39C-32531DCFF2AF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9255C3-341F-4CAA-8B99-B898FE390D8D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460AC6-42D5-4FCB-8AFF-A6831E4D7387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9F4C90-8891-4C09-A814-49B8B0F7BB4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97B4BB-706D-43D0-B3A9-F3167E686AB0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BDBB38-2D60-44B4-8A9A-27AC1A45201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E3AC32-7F63-4CD0-A5A4-91B1591945C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E4A3FD-47DC-4A37-8AA4-13D48BC86848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212A62-7AD5-4F4A-BDBB-BE09BBD01A6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9D867B-EA90-4D40-86CE-1343E0307A28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24DBD7-C149-4A62-9367-9E0437C0335A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236B05-4F9A-4AF1-ACA7-C9DECBAAEB4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08CF87-AD2A-4478-9E4E-E54141F7572E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56509C-A538-4E5F-9AE2-3CC6DAE2636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FEF2D1-DBEA-4EF3-99E9-FA7999CDFB9A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0AD006-17DC-4E16-A32D-E2C34F14EF96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A7EE5BD-A81E-489D-A160-6A7BC222AF78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BF2414-5813-4DAD-B3B5-C9434DA7C15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B46F39-8581-4A72-B887-D472C414FE38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B9DB59-3D74-495C-9648-CB76D076A59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6FF65A-7188-4C4D-B4E2-521DAEE83907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C19DE3-D1D7-42FF-9168-F340A050FD5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421E86-2A05-403D-8ADA-02243BB8CDFF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FAF729-7E7B-47EE-830A-6A796F7DE4E5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67797E7-4604-498B-AB55-578B7E0DA3E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025760-E526-4EEF-9089-9BAD0627B3B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FA9B876-B305-4846-9FB9-8A2E85D314B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66E49DF-BCB5-4F81-A031-2B38AB4B6F8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0DEFACD-9DB6-4EF2-8DEE-ECD0AD97543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00BD3C-4268-4457-A497-F28D656151E0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D958DC0-FB55-49D3-9CFA-BDA5660D911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BA656D-5FE7-43CB-9B7F-C0D5653820F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bg-BG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bg-BG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bg-BG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bg-BG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bg-BG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bg-BG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bg-BG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bg-BG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F647E4-01B0-4561-8F1A-96AEE38F53F9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3206C6A-974E-4B21-AF1E-298D701353FE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bg-BG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bg-BG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bg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E3BD07-E66F-4E4E-9981-1DAE1C90D20C}" type="slidenum">
              <a:rPr b="0" lang="bg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bg-BG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bg-BG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bg-BG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bg-BG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bg-BG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bg-BG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9400" cy="20516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6400" spc="-1" strike="noStrike">
                <a:solidFill>
                  <a:srgbClr val="ffffff"/>
                </a:solidFill>
                <a:latin typeface="Jim Nightshade"/>
                <a:ea typeface="Jim Nightshade"/>
              </a:rPr>
              <a:t>Forest Explorer</a:t>
            </a:r>
            <a:endParaRPr b="0" lang="bg-BG" sz="6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311760" y="3784320"/>
            <a:ext cx="8519400" cy="7916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73000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2800" spc="-1" strike="noStrike">
                <a:solidFill>
                  <a:schemeClr val="lt1"/>
                </a:solidFill>
                <a:latin typeface="Arial"/>
                <a:ea typeface="Arial"/>
              </a:rPr>
              <a:t>Изготвил:</a:t>
            </a:r>
            <a:endParaRPr b="0" lang="bg-BG" sz="28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2800" spc="-1" strike="noStrike">
                <a:solidFill>
                  <a:schemeClr val="lt1"/>
                </a:solidFill>
                <a:latin typeface="Arial"/>
                <a:ea typeface="Arial"/>
              </a:rPr>
              <a:t>Боян Вангелов, XI клас</a:t>
            </a:r>
            <a:endParaRPr b="0" lang="bg-BG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Google Shape;56;p13" descr=""/>
          <p:cNvPicPr/>
          <p:nvPr/>
        </p:nvPicPr>
        <p:blipFill>
          <a:blip r:embed="rId1"/>
          <a:stretch/>
        </p:blipFill>
        <p:spPr>
          <a:xfrm>
            <a:off x="274320" y="208800"/>
            <a:ext cx="2893320" cy="647280"/>
          </a:xfrm>
          <a:prstGeom prst="rect">
            <a:avLst/>
          </a:prstGeom>
          <a:ln w="76200">
            <a:solidFill>
              <a:srgbClr val="ffffff"/>
            </a:solidFill>
            <a:round/>
          </a:ln>
        </p:spPr>
      </p:pic>
      <p:pic>
        <p:nvPicPr>
          <p:cNvPr id="126" name="Google Shape;57;p13" descr=""/>
          <p:cNvPicPr/>
          <p:nvPr/>
        </p:nvPicPr>
        <p:blipFill>
          <a:blip r:embed="rId2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58;p13" descr=""/>
          <p:cNvPicPr/>
          <p:nvPr/>
        </p:nvPicPr>
        <p:blipFill>
          <a:blip r:embed="rId3"/>
          <a:stretch/>
        </p:blipFill>
        <p:spPr>
          <a:xfrm>
            <a:off x="7296840" y="3485520"/>
            <a:ext cx="1846080" cy="17816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6000" spc="-1" strike="noStrike">
                <a:solidFill>
                  <a:schemeClr val="lt1"/>
                </a:solidFill>
                <a:latin typeface="Arial"/>
                <a:ea typeface="Arial"/>
              </a:rPr>
              <a:t>Софтуер</a:t>
            </a:r>
            <a:endParaRPr b="0" lang="bg-BG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129;p22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800000" y="1240200"/>
            <a:ext cx="6479640" cy="3664800"/>
          </a:xfrm>
          <a:prstGeom prst="rect">
            <a:avLst/>
          </a:prstGeom>
          <a:ln w="0">
            <a:noFill/>
          </a:ln>
        </p:spPr>
      </p:pic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YOLO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135;p23" descr=""/>
          <p:cNvPicPr/>
          <p:nvPr/>
        </p:nvPicPr>
        <p:blipFill>
          <a:blip r:embed="rId2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5580000" y="4860000"/>
            <a:ext cx="43196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bg-BG" sz="1000" spc="-1" strike="noStrike">
                <a:solidFill>
                  <a:srgbClr val="000000"/>
                </a:solidFill>
                <a:latin typeface="Arial"/>
              </a:rPr>
              <a:t>снимка от CVPR 2016. OpenCV People’s Choice Award</a:t>
            </a:r>
            <a:endParaRPr b="0" lang="bg-BG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push dir="l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800000" y="1260000"/>
            <a:ext cx="6479640" cy="364464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Разпознаване на обекти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Google Shape;143;p24" descr=""/>
          <p:cNvPicPr/>
          <p:nvPr/>
        </p:nvPicPr>
        <p:blipFill>
          <a:blip r:embed="rId2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800000" y="1260000"/>
            <a:ext cx="6480720" cy="3645000"/>
          </a:xfrm>
          <a:prstGeom prst="rect">
            <a:avLst/>
          </a:prstGeom>
          <a:ln w="0">
            <a:noFill/>
          </a:ln>
        </p:spPr>
      </p:pic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Далечина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Google Shape;151;p25" descr=""/>
          <p:cNvPicPr/>
          <p:nvPr/>
        </p:nvPicPr>
        <p:blipFill>
          <a:blip r:embed="rId2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Уеб приложение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oogle Shape;159;p26" descr=""/>
          <p:cNvPicPr/>
          <p:nvPr/>
        </p:nvPicPr>
        <p:blipFill>
          <a:blip r:embed="rId1"/>
          <a:stretch/>
        </p:blipFill>
        <p:spPr>
          <a:xfrm>
            <a:off x="1704960" y="1353240"/>
            <a:ext cx="5733000" cy="319932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pic>
        <p:nvPicPr>
          <p:cNvPr id="174" name="Google Shape;160;p26" descr=""/>
          <p:cNvPicPr/>
          <p:nvPr/>
        </p:nvPicPr>
        <p:blipFill>
          <a:blip r:embed="rId2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65;p27" descr=""/>
          <p:cNvPicPr/>
          <p:nvPr/>
        </p:nvPicPr>
        <p:blipFill>
          <a:blip r:embed="rId1"/>
          <a:stretch/>
        </p:blipFill>
        <p:spPr>
          <a:xfrm>
            <a:off x="1704960" y="1339200"/>
            <a:ext cx="5733000" cy="322776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Уеб приложение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Google Shape;167;p27" descr=""/>
          <p:cNvPicPr/>
          <p:nvPr/>
        </p:nvPicPr>
        <p:blipFill>
          <a:blip r:embed="rId2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2;p28" descr=""/>
          <p:cNvPicPr/>
          <p:nvPr/>
        </p:nvPicPr>
        <p:blipFill>
          <a:blip r:embed="rId1"/>
          <a:stretch/>
        </p:blipFill>
        <p:spPr>
          <a:xfrm>
            <a:off x="1704960" y="1348560"/>
            <a:ext cx="5733000" cy="320868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Уеб приложение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Google Shape;174;p28" descr=""/>
          <p:cNvPicPr/>
          <p:nvPr/>
        </p:nvPicPr>
        <p:blipFill>
          <a:blip r:embed="rId2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6000" spc="-1" strike="noStrike">
                <a:solidFill>
                  <a:schemeClr val="lt1"/>
                </a:solidFill>
                <a:latin typeface="Arial"/>
                <a:ea typeface="Arial"/>
              </a:rPr>
              <a:t>Демонстрация</a:t>
            </a:r>
            <a:endParaRPr b="0" lang="bg-BG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Google Shape;180;p 1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4800" spc="-1" strike="noStrike">
                <a:solidFill>
                  <a:schemeClr val="dk1"/>
                </a:solidFill>
                <a:latin typeface="Arial"/>
                <a:ea typeface="Arial"/>
              </a:rPr>
              <a:t>В процес на разработка</a:t>
            </a:r>
            <a:endParaRPr b="0" lang="bg-BG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Google Shape;186;p30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2331720" y="214164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Изкуствен интелект и алгоритми.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2331720" y="255816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Уеб приложение.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2331720" y="297180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Прототип на робота.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push dir="l"/>
  </p:transition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"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4800" spc="-1" strike="noStrike">
                <a:solidFill>
                  <a:schemeClr val="dk1"/>
                </a:solidFill>
                <a:latin typeface="Arial"/>
                <a:ea typeface="Arial"/>
              </a:rPr>
              <a:t>Бъдещо развитие</a:t>
            </a:r>
            <a:endParaRPr b="0" lang="bg-BG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Google Shape;195;p31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2331720" y="300204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Поставяне на маркировка.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2331720" y="257436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Повече сензори.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2331720" y="214344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“</a:t>
            </a: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Рояк” от роботи.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push dir="l"/>
  </p:transition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4800" spc="-1" strike="noStrike">
                <a:solidFill>
                  <a:schemeClr val="dk1"/>
                </a:solidFill>
                <a:latin typeface="Arial"/>
                <a:ea typeface="Arial"/>
              </a:rPr>
              <a:t>Защо избрах този проект?</a:t>
            </a:r>
            <a:endParaRPr b="0" lang="bg-BG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64;p14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2447640" y="215784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В помощ на хората.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2447640" y="257436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Пести човешки труд.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2447640" y="299340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Бърз и ефикасен.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push dir="l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6000" spc="-1" strike="noStrike">
                <a:solidFill>
                  <a:schemeClr val="lt1"/>
                </a:solidFill>
                <a:latin typeface="Arial"/>
                <a:ea typeface="Arial"/>
              </a:rPr>
              <a:t>Благодаря за вниманието!</a:t>
            </a:r>
            <a:endParaRPr b="0" lang="bg-BG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Google Shape;204;p32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4400" spc="-1" strike="noStrike">
                <a:solidFill>
                  <a:schemeClr val="dk1"/>
                </a:solidFill>
                <a:latin typeface="Arial"/>
                <a:ea typeface="Arial"/>
              </a:rPr>
              <a:t>Какво е “Горски изследовател”? </a:t>
            </a:r>
            <a:endParaRPr b="0" lang="bg-BG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Google Shape;73;p15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2019960" y="234000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Напълно автономен четириног робот.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2019960" y="278424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Картографира горски пътеки.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2019960" y="3197520"/>
            <a:ext cx="68112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ctr">
            <a:normAutofit fontScale="96000"/>
          </a:bodyPr>
          <a:p>
            <a:pPr marL="438120" indent="-36468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bg" sz="2400" spc="-1" strike="noStrike">
                <a:solidFill>
                  <a:schemeClr val="dk2"/>
                </a:solidFill>
                <a:latin typeface="Arial"/>
                <a:ea typeface="Arial"/>
              </a:rPr>
              <a:t>Участва в спасителни операции.</a:t>
            </a:r>
            <a:endParaRPr b="0" lang="bg-BG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push dir="l"/>
  </p:transition>
  <p:timing>
    <p:tnLst>
      <p:par>
        <p:cTn id="16" dur="indefinite" restart="never" nodeType="tmRoot">
          <p:childTnLst>
            <p:seq>
              <p:cTn id="17" dur="indefinite" nodeType="mainSeq"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9400" cy="84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6000" spc="-1" strike="noStrike">
                <a:solidFill>
                  <a:schemeClr val="lt1"/>
                </a:solidFill>
                <a:latin typeface="Arial"/>
                <a:ea typeface="Arial"/>
              </a:rPr>
              <a:t>Хардуер</a:t>
            </a:r>
            <a:endParaRPr b="0" lang="bg-BG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Google Shape;83;p16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Наблюдаване на околността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89;p17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pic>
        <p:nvPicPr>
          <p:cNvPr id="142" name="Google Shape;90;p17" descr=""/>
          <p:cNvPicPr/>
          <p:nvPr/>
        </p:nvPicPr>
        <p:blipFill>
          <a:blip r:embed="rId2"/>
          <a:srcRect l="10115" t="0" r="0" b="0"/>
          <a:stretch/>
        </p:blipFill>
        <p:spPr>
          <a:xfrm>
            <a:off x="2589480" y="1052640"/>
            <a:ext cx="6095520" cy="5142600"/>
          </a:xfrm>
          <a:prstGeom prst="rect">
            <a:avLst/>
          </a:prstGeom>
          <a:ln w="0">
            <a:noFill/>
          </a:ln>
        </p:spPr>
      </p:pic>
      <p:pic>
        <p:nvPicPr>
          <p:cNvPr id="143" name="Google Shape;91;p17" descr=""/>
          <p:cNvPicPr/>
          <p:nvPr/>
        </p:nvPicPr>
        <p:blipFill>
          <a:blip r:embed="rId3"/>
          <a:srcRect l="78334" t="17819" r="13417" b="75405"/>
          <a:stretch/>
        </p:blipFill>
        <p:spPr>
          <a:xfrm>
            <a:off x="7218720" y="1969560"/>
            <a:ext cx="555840" cy="345600"/>
          </a:xfrm>
          <a:prstGeom prst="rect">
            <a:avLst/>
          </a:prstGeom>
          <a:ln w="0">
            <a:noFill/>
          </a:ln>
        </p:spPr>
      </p:pic>
      <p:pic>
        <p:nvPicPr>
          <p:cNvPr id="144" name="Google Shape;92;p17" descr=""/>
          <p:cNvPicPr/>
          <p:nvPr/>
        </p:nvPicPr>
        <p:blipFill>
          <a:blip r:embed="rId4"/>
          <a:srcRect l="20119" t="4276" r="25718" b="51570"/>
          <a:stretch/>
        </p:blipFill>
        <p:spPr>
          <a:xfrm>
            <a:off x="3268440" y="1272600"/>
            <a:ext cx="3671640" cy="2268720"/>
          </a:xfrm>
          <a:prstGeom prst="rect">
            <a:avLst/>
          </a:prstGeom>
          <a:ln w="0">
            <a:noFill/>
          </a:ln>
        </p:spPr>
      </p:pic>
      <p:pic>
        <p:nvPicPr>
          <p:cNvPr id="145" name="Google Shape;93;p17" descr=""/>
          <p:cNvPicPr/>
          <p:nvPr/>
        </p:nvPicPr>
        <p:blipFill>
          <a:blip r:embed="rId5"/>
          <a:srcRect l="30369" t="14373" r="50994" b="58863"/>
          <a:stretch/>
        </p:blipFill>
        <p:spPr>
          <a:xfrm>
            <a:off x="3963960" y="1792080"/>
            <a:ext cx="1260720" cy="1374120"/>
          </a:xfrm>
          <a:prstGeom prst="rect">
            <a:avLst/>
          </a:prstGeom>
          <a:ln w="0">
            <a:noFill/>
          </a:ln>
        </p:spPr>
      </p:pic>
      <p:pic>
        <p:nvPicPr>
          <p:cNvPr id="146" name="Google Shape;94;p17" descr=""/>
          <p:cNvPicPr/>
          <p:nvPr/>
        </p:nvPicPr>
        <p:blipFill>
          <a:blip r:embed="rId6"/>
          <a:srcRect l="50272" t="15269" r="34043" b="55296"/>
          <a:stretch/>
        </p:blipFill>
        <p:spPr>
          <a:xfrm>
            <a:off x="5314320" y="1838520"/>
            <a:ext cx="1060560" cy="1511280"/>
          </a:xfrm>
          <a:prstGeom prst="rect">
            <a:avLst/>
          </a:prstGeom>
          <a:ln w="0">
            <a:noFill/>
          </a:ln>
        </p:spPr>
      </p:pic>
      <p:pic>
        <p:nvPicPr>
          <p:cNvPr id="147" name="Google Shape;95;p17" descr=""/>
          <p:cNvPicPr/>
          <p:nvPr/>
        </p:nvPicPr>
        <p:blipFill>
          <a:blip r:embed="rId7"/>
          <a:srcRect l="57327" t="21017" r="32375" b="53926"/>
          <a:stretch/>
        </p:blipFill>
        <p:spPr>
          <a:xfrm>
            <a:off x="5793120" y="2134080"/>
            <a:ext cx="695160" cy="128628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Устройство на робота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Google Shape;101;p18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pic>
        <p:nvPicPr>
          <p:cNvPr id="150" name="Google Shape;102;p18" descr=""/>
          <p:cNvPicPr/>
          <p:nvPr/>
        </p:nvPicPr>
        <p:blipFill>
          <a:blip r:embed="rId2"/>
          <a:stretch/>
        </p:blipFill>
        <p:spPr>
          <a:xfrm>
            <a:off x="2417040" y="1135440"/>
            <a:ext cx="5029200" cy="381996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Движение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Google Shape;108;p19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109;p19" descr=""/>
          <p:cNvPicPr/>
          <p:nvPr/>
        </p:nvPicPr>
        <p:blipFill>
          <a:blip r:embed="rId2"/>
          <a:stretch/>
        </p:blipFill>
        <p:spPr>
          <a:xfrm>
            <a:off x="2982960" y="1056960"/>
            <a:ext cx="3400560" cy="381996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Мрежови възел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Google Shape;115;p20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pic>
        <p:nvPicPr>
          <p:cNvPr id="156" name="Google Shape;116;p20" descr=""/>
          <p:cNvPicPr/>
          <p:nvPr/>
        </p:nvPicPr>
        <p:blipFill>
          <a:blip r:embed="rId2"/>
          <a:stretch/>
        </p:blipFill>
        <p:spPr>
          <a:xfrm>
            <a:off x="2060280" y="1187640"/>
            <a:ext cx="5920560" cy="353232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bg" sz="3600" spc="-1" strike="noStrike">
                <a:solidFill>
                  <a:schemeClr val="dk1"/>
                </a:solidFill>
                <a:latin typeface="Arial"/>
                <a:ea typeface="Arial"/>
              </a:rPr>
              <a:t>Мрежови възел</a:t>
            </a:r>
            <a:endParaRPr b="0" lang="bg-BG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Google Shape;122;p21" descr=""/>
          <p:cNvPicPr/>
          <p:nvPr/>
        </p:nvPicPr>
        <p:blipFill>
          <a:blip r:embed="rId1"/>
          <a:stretch/>
        </p:blipFill>
        <p:spPr>
          <a:xfrm rot="2700000">
            <a:off x="-1389240" y="3668400"/>
            <a:ext cx="4256640" cy="190404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123;p21" descr=""/>
          <p:cNvPicPr/>
          <p:nvPr/>
        </p:nvPicPr>
        <p:blipFill>
          <a:blip r:embed="rId2"/>
          <a:stretch/>
        </p:blipFill>
        <p:spPr>
          <a:xfrm>
            <a:off x="2328840" y="1214280"/>
            <a:ext cx="4485240" cy="3532680"/>
          </a:xfrm>
          <a:prstGeom prst="rect">
            <a:avLst/>
          </a:prstGeom>
          <a:ln w="0">
            <a:noFill/>
          </a:ln>
        </p:spPr>
      </p:pic>
    </p:spTree>
  </p:cSld>
  <p:transition spd="slow">
    <p:push dir="l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Application>LibreOffice/7.5.4.2$Windows_X86_64 LibreOffice_project/36ccfdc35048b057fd9854c757a8b67ec53977b6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bg-BG</dc:language>
  <cp:lastModifiedBy/>
  <dcterms:modified xsi:type="dcterms:W3CDTF">2024-04-23T12:55:17Z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